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3.jpg" ContentType="image/jpeg"/>
  <Override PartName="/ppt/media/image6.jpg" ContentType="image/jpeg"/>
  <Override PartName="/ppt/media/image8.jpg" ContentType="image/jpeg"/>
  <Override PartName="/ppt/media/image12.jpg" ContentType="image/jpeg"/>
  <Override PartName="/ppt/media/image15.jpg" ContentType="image/jpeg"/>
  <Override PartName="/ppt/media/image16.jpg" ContentType="image/jpeg"/>
  <Override PartName="/ppt/media/image19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33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3" r:id="rId30"/>
    <p:sldId id="284" r:id="rId31"/>
    <p:sldId id="286" r:id="rId32"/>
    <p:sldId id="288" r:id="rId33"/>
    <p:sldId id="289" r:id="rId34"/>
    <p:sldId id="287" r:id="rId35"/>
    <p:sldId id="290" r:id="rId36"/>
    <p:sldId id="291" r:id="rId37"/>
    <p:sldId id="292" r:id="rId38"/>
    <p:sldId id="293" r:id="rId39"/>
    <p:sldId id="294" r:id="rId40"/>
    <p:sldId id="297" r:id="rId41"/>
    <p:sldId id="295" r:id="rId42"/>
    <p:sldId id="296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9" r:id="rId53"/>
    <p:sldId id="307" r:id="rId54"/>
    <p:sldId id="308" r:id="rId55"/>
    <p:sldId id="310" r:id="rId56"/>
    <p:sldId id="311" r:id="rId57"/>
    <p:sldId id="313" r:id="rId58"/>
    <p:sldId id="312" r:id="rId59"/>
    <p:sldId id="314" r:id="rId60"/>
    <p:sldId id="317" r:id="rId61"/>
    <p:sldId id="316" r:id="rId62"/>
    <p:sldId id="315" r:id="rId63"/>
    <p:sldId id="318" r:id="rId64"/>
    <p:sldId id="319" r:id="rId65"/>
    <p:sldId id="320" r:id="rId66"/>
    <p:sldId id="321" r:id="rId67"/>
    <p:sldId id="336" r:id="rId68"/>
    <p:sldId id="337" r:id="rId69"/>
    <p:sldId id="329" r:id="rId70"/>
    <p:sldId id="324" r:id="rId71"/>
    <p:sldId id="326" r:id="rId72"/>
    <p:sldId id="327" r:id="rId73"/>
    <p:sldId id="328" r:id="rId74"/>
    <p:sldId id="333" r:id="rId75"/>
    <p:sldId id="334" r:id="rId76"/>
    <p:sldId id="331" r:id="rId77"/>
    <p:sldId id="338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E"/>
    <a:srgbClr val="01539C"/>
    <a:srgbClr val="EC1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7674-C1BA-4107-9B06-6D4CAC3A3DF5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9972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C08AF-84E6-4329-8E67-FEA434B47075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E92C8-0E0F-4BAE-907D-02FE38762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" y="1713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458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7674-C1BA-4107-9B06-6D4CAC3A3DF5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702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C98D-A273-4547-9B92-97D7769F71A6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998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7CD67-0644-446C-B2AD-1C09BF34F286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253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58A38E-BABB-4DBC-8C3F-0F45F0A18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29000"/>
            <a:ext cx="11379200" cy="1480989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048" y="4982845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7/7/2021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0528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70663" cy="68579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043159" y="1248155"/>
            <a:ext cx="1670685" cy="363220"/>
          </a:xfrm>
          <a:custGeom>
            <a:avLst/>
            <a:gdLst/>
            <a:ahLst/>
            <a:cxnLst/>
            <a:rect l="l" t="t" r="r" b="b"/>
            <a:pathLst>
              <a:path w="1670684" h="363219">
                <a:moveTo>
                  <a:pt x="0" y="362712"/>
                </a:moveTo>
                <a:lnTo>
                  <a:pt x="1670303" y="362712"/>
                </a:lnTo>
                <a:lnTo>
                  <a:pt x="1670303" y="0"/>
                </a:lnTo>
                <a:lnTo>
                  <a:pt x="0" y="0"/>
                </a:lnTo>
                <a:lnTo>
                  <a:pt x="0" y="362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7674-C1BA-4107-9B06-6D4CAC3A3DF5}" type="datetimeFigureOut">
              <a:rPr lang="en-US" smtClean="0"/>
              <a:t>7/7/2021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B2AD65-467F-4276-B581-B0931722B4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0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</p:sldLayoutIdLst>
  <p:transition spd="med"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ate-my-mind.blogspot.com/2012_06_01_archive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idinginriverside.blogspot.co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ab.howie.tw/2013/05/hbase-zookeeper-client-connection-error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oneyriskanalysis.com/blog/2013/01/29/idee-per-lo-sviluppo-2/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arenting.stackexchange.com/questions/12221/whats-the-best-way-to-respond-when-parents-have-kids-put-a-helmet-on-a-kids-h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la.streetsblog.org/2014/09/11/wilmingtons-new-bike-lane-network-and-what-it-does-and-doesnt-do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eiluj/4648047209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2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perrin.com/2014/07/31/transformation-digitale-et-mauvais-partis-pris-ma-presentation-au-social-business-forum-de-milan/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ainsawpanda/284327514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slide" Target="slide49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89119745@N00/7182137697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slide" Target="slide53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malinki/2514147406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slide" Target="slide61.xml"/><Relationship Id="rId4" Type="http://schemas.openxmlformats.org/officeDocument/2006/relationships/hyperlink" Target="http://commons.wikimedia.org/wiki/File:FEMA_-_31864_-_Boy_with_cell_phone_rides_bike_though_flood_water.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ithkashmir.org/2017/04/07/dos-and-donts-while-preparing-for-floods-kashmi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barcelonacyclechic.blogspot.com.es/2010/05/headphones-by-barcelona-cycle-chic-on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65.xml"/><Relationship Id="rId4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99247795@N00/8457858142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adgetsin.com/b3-led-bike-light-with-multiple-brightness-levels.htm" TargetMode="Externa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localwiki.org/davis/Hand_Signals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diamondrubberproducts/4342219070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hyperlink" Target="https://commons.wikimedia.org/wiki/File:Bicyclehelmet_da_060713.jpg" TargetMode="External"/><Relationship Id="rId4" Type="http://schemas.openxmlformats.org/officeDocument/2006/relationships/image" Target="../media/image3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bicycles.stackexchange.com/questions/1812/how-should-a-bicycle-helmet-fit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la.streetsblog.org/2012/05/11/add-a-green-buffered-bike-lane-and-number-of-cyclists-explode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f.streetsblog.org/2011/03/31/17th-street-flourishes-with-bicycle-traffic-as-sfmta-extends-bike-lanes/" TargetMode="External"/><Relationship Id="rId4" Type="http://schemas.openxmlformats.org/officeDocument/2006/relationships/image" Target="../media/image3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wv/6021657973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2A31F-E315-4F4A-8E6B-7754C0D42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08" y="3640016"/>
            <a:ext cx="11379200" cy="1480989"/>
          </a:xfrm>
        </p:spPr>
        <p:txBody>
          <a:bodyPr/>
          <a:lstStyle/>
          <a:p>
            <a:r>
              <a:rPr lang="en-US" dirty="0"/>
              <a:t>Staying Safe on Your </a:t>
            </a:r>
            <a:r>
              <a:rPr lang="en-US" dirty="0" smtClean="0"/>
              <a:t>Bicycle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6F5F0-F770-48C5-809B-933A18FB6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85" y="-432"/>
            <a:ext cx="4651584" cy="32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249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D0E7-A7CB-4AD5-81EB-86EE9773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786257"/>
            <a:ext cx="3911600" cy="923330"/>
          </a:xfrm>
        </p:spPr>
        <p:txBody>
          <a:bodyPr/>
          <a:lstStyle/>
          <a:p>
            <a:r>
              <a:rPr lang="en-US" sz="60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7E977-D818-49DA-82F9-9445BB356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1" y="2416628"/>
            <a:ext cx="4991100" cy="3755571"/>
          </a:xfrm>
        </p:spPr>
        <p:txBody>
          <a:bodyPr>
            <a:normAutofit/>
          </a:bodyPr>
          <a:lstStyle/>
          <a:p>
            <a:r>
              <a:rPr lang="en-US" sz="4000" dirty="0"/>
              <a:t>Her chin strap is way too lose!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nextslide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391EA-B24B-4FBD-87E1-918BF804B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0" y="1782937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63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bicycle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id="{9038C836-27C4-467F-B20C-26A41FC4C1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36538"/>
            <a:ext cx="6096000" cy="638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D1EF3DE3-66C4-4CC3-95C0-3D92416186E9}"/>
              </a:ext>
            </a:extLst>
          </p:cNvPr>
          <p:cNvSpPr/>
          <p:nvPr/>
        </p:nvSpPr>
        <p:spPr>
          <a:xfrm>
            <a:off x="6990390" y="1622860"/>
            <a:ext cx="4172910" cy="156484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tire is not inflated.</a:t>
            </a:r>
          </a:p>
        </p:txBody>
      </p:sp>
      <p:sp>
        <p:nvSpPr>
          <p:cNvPr id="15" name="Rectangle: Rounded Corners 14">
            <a:hlinkClick r:id="rId5" action="ppaction://hlinksldjump"/>
            <a:extLst>
              <a:ext uri="{FF2B5EF4-FFF2-40B4-BE49-F238E27FC236}">
                <a16:creationId xmlns:a16="http://schemas.microsoft.com/office/drawing/2014/main" id="{D928D5CE-92D4-4D4B-9DF5-230F903C423E}"/>
              </a:ext>
            </a:extLst>
          </p:cNvPr>
          <p:cNvSpPr/>
          <p:nvPr/>
        </p:nvSpPr>
        <p:spPr>
          <a:xfrm>
            <a:off x="6990390" y="3354604"/>
            <a:ext cx="4172910" cy="1564841"/>
          </a:xfrm>
          <a:prstGeom prst="roundRect">
            <a:avLst>
              <a:gd name="adj" fmla="val 14232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is too big for the boy to ride.</a:t>
            </a:r>
          </a:p>
        </p:txBody>
      </p: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DF748B28-3443-40A2-9FDF-F8145EC1B742}"/>
              </a:ext>
            </a:extLst>
          </p:cNvPr>
          <p:cNvSpPr/>
          <p:nvPr/>
        </p:nvSpPr>
        <p:spPr>
          <a:xfrm>
            <a:off x="6990390" y="5086350"/>
            <a:ext cx="4172910" cy="156484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tire is over inflated.</a:t>
            </a:r>
          </a:p>
        </p:txBody>
      </p:sp>
    </p:spTree>
    <p:extLst>
      <p:ext uri="{BB962C8B-B14F-4D97-AF65-F5344CB8AC3E}">
        <p14:creationId xmlns:p14="http://schemas.microsoft.com/office/powerpoint/2010/main" val="87922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5703C-B0CA-45F3-82A0-6C80111F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3822700" cy="923330"/>
          </a:xfrm>
        </p:spPr>
        <p:txBody>
          <a:bodyPr/>
          <a:lstStyle/>
          <a:p>
            <a:r>
              <a:rPr lang="en-US" sz="60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A1A2-CBB4-4CE3-8D27-A3FA95B7B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134108"/>
            <a:ext cx="41402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tire is flat and won’t work well.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4BF42-4767-48F4-AEBF-411E374A2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398" y="2011537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62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7E01-302D-4F1A-9CF1-A82F3A3D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1ED7-5761-4FA9-BCF3-002B641C3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4673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boy could ride the </a:t>
            </a:r>
            <a:r>
              <a:rPr lang="en-US" sz="4000" dirty="0" smtClean="0"/>
              <a:t>bicycle</a:t>
            </a:r>
            <a:r>
              <a:rPr lang="en-US" sz="4000" dirty="0"/>
              <a:t>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345E2-AA78-49C8-8D4D-33B08A6BD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174" y="1751076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794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6054-483F-4FAE-8660-BAF2C38F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92557"/>
            <a:ext cx="4254501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8F89-EC84-43C7-A646-D3F0FCE2F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2121408"/>
            <a:ext cx="4254501" cy="4050792"/>
          </a:xfrm>
        </p:spPr>
        <p:txBody>
          <a:bodyPr>
            <a:normAutofit/>
          </a:bodyPr>
          <a:lstStyle/>
          <a:p>
            <a:r>
              <a:rPr lang="en-US" sz="3600" dirty="0"/>
              <a:t>The tire needs to be filled with more air.</a:t>
            </a:r>
            <a:br>
              <a:rPr lang="en-US" sz="3600" dirty="0"/>
            </a:br>
            <a:endParaRPr lang="en-US" sz="3600" dirty="0"/>
          </a:p>
          <a:p>
            <a:pPr marL="0" indent="0">
              <a:buNone/>
            </a:pPr>
            <a:r>
              <a:rPr lang="en-US" sz="3600" dirty="0">
                <a:hlinkClick r:id="" action="ppaction://hlinkshowjump?jump=lastslideviewed"/>
              </a:rPr>
              <a:t>Try Again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12BA8-AF7E-4135-BC0D-F7BAB87CC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1" y="1934780"/>
            <a:ext cx="5282525" cy="35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81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a bicycle on a road&#10;&#10;Description generated with high confidence">
            <a:extLst>
              <a:ext uri="{FF2B5EF4-FFF2-40B4-BE49-F238E27FC236}">
                <a16:creationId xmlns:a16="http://schemas.microsoft.com/office/drawing/2014/main" id="{2F6CAB00-0F62-451F-8F75-905F4EDC6A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6377" t="11999" r="22449" b="14129"/>
          <a:stretch/>
        </p:blipFill>
        <p:spPr>
          <a:xfrm>
            <a:off x="0" y="0"/>
            <a:ext cx="56261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B558D087-06C0-4638-8442-AB0CDD7F36D9}"/>
              </a:ext>
            </a:extLst>
          </p:cNvPr>
          <p:cNvSpPr/>
          <p:nvPr/>
        </p:nvSpPr>
        <p:spPr>
          <a:xfrm>
            <a:off x="6286500" y="2070100"/>
            <a:ext cx="4356100" cy="1320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bicycle’s </a:t>
            </a:r>
            <a:r>
              <a:rPr lang="en-US" sz="3200" dirty="0">
                <a:solidFill>
                  <a:schemeClr val="tx1"/>
                </a:solidFill>
              </a:rPr>
              <a:t>handlebars are crooked.</a:t>
            </a:r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029C8091-2A44-42D8-99FB-CD06DF6A63CB}"/>
              </a:ext>
            </a:extLst>
          </p:cNvPr>
          <p:cNvSpPr/>
          <p:nvPr/>
        </p:nvSpPr>
        <p:spPr>
          <a:xfrm>
            <a:off x="6286500" y="3683000"/>
            <a:ext cx="4356100" cy="1320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bicycle’s </a:t>
            </a:r>
            <a:r>
              <a:rPr lang="en-US" sz="3200" dirty="0">
                <a:solidFill>
                  <a:schemeClr val="tx1"/>
                </a:solidFill>
              </a:rPr>
              <a:t>tires are flat.</a:t>
            </a:r>
          </a:p>
        </p:txBody>
      </p:sp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80B36048-4068-468E-AFE9-1D597D1D36B2}"/>
              </a:ext>
            </a:extLst>
          </p:cNvPr>
          <p:cNvSpPr/>
          <p:nvPr/>
        </p:nvSpPr>
        <p:spPr>
          <a:xfrm>
            <a:off x="6286500" y="5295900"/>
            <a:ext cx="4356100" cy="1320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student is riding the wrong way.</a:t>
            </a:r>
          </a:p>
        </p:txBody>
      </p:sp>
    </p:spTree>
    <p:extLst>
      <p:ext uri="{BB962C8B-B14F-4D97-AF65-F5344CB8AC3E}">
        <p14:creationId xmlns:p14="http://schemas.microsoft.com/office/powerpoint/2010/main" val="2945490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EB8B-896F-4F10-A432-7280E0D7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92557"/>
            <a:ext cx="7861300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F2D71-5C2C-4544-8CF3-99AE3C143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900" y="2121408"/>
            <a:ext cx="44958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handlebars are not crooked.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A0602-BE78-45E6-B762-020E3F62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496145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37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A4A6-1208-45B2-994B-E596554E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92557"/>
            <a:ext cx="7772400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0E7E1-0E72-4A16-BA57-5F310005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1917700"/>
            <a:ext cx="4162552" cy="4254500"/>
          </a:xfrm>
        </p:spPr>
        <p:txBody>
          <a:bodyPr>
            <a:normAutofit/>
          </a:bodyPr>
          <a:lstStyle/>
          <a:p>
            <a:r>
              <a:rPr lang="en-US" sz="4000" dirty="0"/>
              <a:t>The tires look properly inflated.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B4AD4-49A4-4975-8ED3-B4108919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1917700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01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EE0E-E681-4782-89AF-C3011C3E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92557"/>
            <a:ext cx="7632700" cy="923330"/>
          </a:xfrm>
        </p:spPr>
        <p:txBody>
          <a:bodyPr/>
          <a:lstStyle/>
          <a:p>
            <a:r>
              <a:rPr lang="en-US" sz="60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BBD2-2D54-4382-A16C-CE5821F29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2121408"/>
            <a:ext cx="50292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student is riding the wrong way in the street.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nextslide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1BBA2-4DDB-4F42-90EF-19EF4166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257" y="2500741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1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B60595-14A4-42E6-BC07-AB2EC94E69A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309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2D516D52-5E9D-4053-9D6C-4E79E9F1D077}"/>
              </a:ext>
            </a:extLst>
          </p:cNvPr>
          <p:cNvSpPr/>
          <p:nvPr/>
        </p:nvSpPr>
        <p:spPr>
          <a:xfrm>
            <a:off x="7211786" y="1734457"/>
            <a:ext cx="4359728" cy="14369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not wearing a helmet.</a:t>
            </a:r>
          </a:p>
        </p:txBody>
      </p:sp>
      <p:sp>
        <p:nvSpPr>
          <p:cNvPr id="6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8619F434-FE9F-4E1A-91E2-B3BD9DA99FEC}"/>
              </a:ext>
            </a:extLst>
          </p:cNvPr>
          <p:cNvSpPr/>
          <p:nvPr/>
        </p:nvSpPr>
        <p:spPr>
          <a:xfrm>
            <a:off x="7211786" y="3464379"/>
            <a:ext cx="4359728" cy="136615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riding too close to the car.</a:t>
            </a:r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741AA929-149B-4375-8241-595E8EC5748B}"/>
              </a:ext>
            </a:extLst>
          </p:cNvPr>
          <p:cNvSpPr/>
          <p:nvPr/>
        </p:nvSpPr>
        <p:spPr>
          <a:xfrm>
            <a:off x="7211786" y="5123543"/>
            <a:ext cx="4359728" cy="14369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riding on the wrong side of the road.</a:t>
            </a:r>
          </a:p>
        </p:txBody>
      </p:sp>
    </p:spTree>
    <p:extLst>
      <p:ext uri="{BB962C8B-B14F-4D97-AF65-F5344CB8AC3E}">
        <p14:creationId xmlns:p14="http://schemas.microsoft.com/office/powerpoint/2010/main" val="2033024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27EC-B108-4C35-B64B-BBA7A5FD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What’s wrong with this picture?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F6ABB-6E5E-4F36-A74F-EE571ACC5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84243"/>
            <a:ext cx="8088923" cy="1188619"/>
          </a:xfrm>
        </p:spPr>
        <p:txBody>
          <a:bodyPr>
            <a:normAutofit/>
          </a:bodyPr>
          <a:lstStyle/>
          <a:p>
            <a:r>
              <a:rPr lang="en-US" sz="2400" dirty="0"/>
              <a:t>Each of the following pictures will have a </a:t>
            </a:r>
            <a:r>
              <a:rPr lang="en-US" sz="2400" dirty="0" smtClean="0"/>
              <a:t>bicycle </a:t>
            </a:r>
            <a:r>
              <a:rPr lang="en-US" sz="2400" dirty="0"/>
              <a:t>safety problem.</a:t>
            </a:r>
          </a:p>
          <a:p>
            <a:r>
              <a:rPr lang="en-US" sz="2400" dirty="0"/>
              <a:t>Use the mouse to click on the correct answer to the question. </a:t>
            </a:r>
          </a:p>
          <a:p>
            <a:r>
              <a:rPr lang="en-US" sz="2400" dirty="0"/>
              <a:t>“What’s wrong with this picture?”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C0E5704-1F31-45BF-A294-1D057608D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" y="3483353"/>
            <a:ext cx="2374531" cy="2204357"/>
          </a:xfrm>
          <a:prstGeom prst="rect">
            <a:avLst/>
          </a:prstGeom>
        </p:spPr>
      </p:pic>
      <p:pic>
        <p:nvPicPr>
          <p:cNvPr id="11" name="Picture 10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C0F344A8-C66F-442C-BFAE-8484E70B7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81650" y="2785505"/>
            <a:ext cx="2374531" cy="29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04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9F54-61FE-4662-BB9C-B8791260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92557"/>
            <a:ext cx="7823200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5DDDA-CD27-4DC9-88E8-F987C661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45054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is wearing a helmet.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FF594-2EBD-406B-BFA9-1E1DECC0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1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71E7-D4B9-4EA9-8CB2-5D14CC8A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92557"/>
            <a:ext cx="3771900" cy="1244219"/>
          </a:xfrm>
        </p:spPr>
        <p:txBody>
          <a:bodyPr>
            <a:normAutofit/>
          </a:bodyPr>
          <a:lstStyle/>
          <a:p>
            <a:r>
              <a:rPr lang="en-US" sz="60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F83D4-28CF-46EE-BDE4-18C4F62F6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5940552" cy="4050792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The biker is riding too close to the car. If the driver, opens his door without looking the biker could get hurt.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130EC-5B33-4720-8BA9-DFBFABD0A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13" y="2500741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84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4A8D-283B-433C-8714-0DAEBEAD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92557"/>
            <a:ext cx="4051300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96172-AF47-4341-B198-4AA020DCC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2121408"/>
            <a:ext cx="49530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is riding on the correct side of the road.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D6877-8CBE-4D43-AA2C-77F153834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337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B201CD-60AD-4FA4-AFB9-9C638F9D69D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95263"/>
            <a:ext cx="69596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5C52EF9D-6A41-4A80-B7FB-FF6B90DDCE40}"/>
              </a:ext>
            </a:extLst>
          </p:cNvPr>
          <p:cNvSpPr/>
          <p:nvPr/>
        </p:nvSpPr>
        <p:spPr>
          <a:xfrm>
            <a:off x="7592786" y="1741715"/>
            <a:ext cx="4065814" cy="15348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bicycle’s </a:t>
            </a:r>
            <a:r>
              <a:rPr lang="en-US" sz="3200" dirty="0">
                <a:solidFill>
                  <a:schemeClr val="tx1"/>
                </a:solidFill>
              </a:rPr>
              <a:t>tires are too small.</a:t>
            </a:r>
          </a:p>
        </p:txBody>
      </p:sp>
      <p:sp>
        <p:nvSpPr>
          <p:cNvPr id="6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634BD238-458D-4AAA-B8FC-426C9D7EC316}"/>
              </a:ext>
            </a:extLst>
          </p:cNvPr>
          <p:cNvSpPr/>
          <p:nvPr/>
        </p:nvSpPr>
        <p:spPr>
          <a:xfrm>
            <a:off x="7592786" y="3459842"/>
            <a:ext cx="4065814" cy="15348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wearing the wrong colors.</a:t>
            </a:r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892BFF2D-D846-4EA8-BACA-63608EED0CC3}"/>
              </a:ext>
            </a:extLst>
          </p:cNvPr>
          <p:cNvSpPr/>
          <p:nvPr/>
        </p:nvSpPr>
        <p:spPr>
          <a:xfrm>
            <a:off x="7592786" y="5177970"/>
            <a:ext cx="4065814" cy="15348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riding too close to the curb.</a:t>
            </a:r>
          </a:p>
        </p:txBody>
      </p:sp>
    </p:spTree>
    <p:extLst>
      <p:ext uri="{BB962C8B-B14F-4D97-AF65-F5344CB8AC3E}">
        <p14:creationId xmlns:p14="http://schemas.microsoft.com/office/powerpoint/2010/main" val="1193104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E8EE-37B5-47A9-B27E-979E7324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98" y="519557"/>
            <a:ext cx="4060952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F159A-21E7-4FFB-9050-38765610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3022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tires are the right size.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EDAFE-A900-4EAA-B84D-D4BE7194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2325291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3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2121408"/>
            <a:ext cx="49657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bicyclist is wearing appropriate colors.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26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392557"/>
            <a:ext cx="37084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901" y="2121408"/>
            <a:ext cx="50673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is riding too close to the curb and could get hurt.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nextslide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56" y="21214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3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a bicycle on a city street&#10;&#10;Description generated with very high confidence">
            <a:extLst>
              <a:ext uri="{FF2B5EF4-FFF2-40B4-BE49-F238E27FC236}">
                <a16:creationId xmlns:a16="http://schemas.microsoft.com/office/drawing/2014/main" id="{60EFA12B-F16C-4613-B5DB-E489AC5A8E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-150" t="8464" r="48993" b="125"/>
          <a:stretch/>
        </p:blipFill>
        <p:spPr>
          <a:xfrm>
            <a:off x="0" y="0"/>
            <a:ext cx="60594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592A215A-6759-4411-9AB3-F35626B938D4}"/>
              </a:ext>
            </a:extLst>
          </p:cNvPr>
          <p:cNvSpPr/>
          <p:nvPr/>
        </p:nvSpPr>
        <p:spPr>
          <a:xfrm>
            <a:off x="6756400" y="1803400"/>
            <a:ext cx="3873500" cy="14605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wearing dark clothing.</a:t>
            </a:r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7CBFBB79-C83B-41D8-8F90-2766C4C14A37}"/>
              </a:ext>
            </a:extLst>
          </p:cNvPr>
          <p:cNvSpPr/>
          <p:nvPr/>
        </p:nvSpPr>
        <p:spPr>
          <a:xfrm>
            <a:off x="6756400" y="3517900"/>
            <a:ext cx="3886200" cy="14605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has a light on it.</a:t>
            </a: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D66C77A2-D279-4470-B0D0-E64C5CBC1FB6}"/>
              </a:ext>
            </a:extLst>
          </p:cNvPr>
          <p:cNvSpPr/>
          <p:nvPr/>
        </p:nvSpPr>
        <p:spPr>
          <a:xfrm>
            <a:off x="6756400" y="5232400"/>
            <a:ext cx="3873500" cy="13462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has gloves on.</a:t>
            </a:r>
          </a:p>
        </p:txBody>
      </p:sp>
    </p:spTree>
    <p:extLst>
      <p:ext uri="{BB962C8B-B14F-4D97-AF65-F5344CB8AC3E}">
        <p14:creationId xmlns:p14="http://schemas.microsoft.com/office/powerpoint/2010/main" val="2498473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92557"/>
            <a:ext cx="38354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59508"/>
            <a:ext cx="50515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bicyclist is wearing dark clothing which would make him difficult to see.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556" y="21595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3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E8EE-37B5-47A9-B27E-979E7324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25" y="392557"/>
            <a:ext cx="3861076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F159A-21E7-4FFB-9050-38765610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8610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It is great that the man has a light on his </a:t>
            </a:r>
            <a:r>
              <a:rPr lang="en-US" sz="4000" dirty="0" smtClean="0"/>
              <a:t>bicycle </a:t>
            </a:r>
            <a:r>
              <a:rPr lang="en-US" sz="4000" dirty="0"/>
              <a:t>to brighten his way.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EDAFE-A900-4EAA-B84D-D4BE7194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814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2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helmet&#10;&#10;Description generated with very high confidence">
            <a:extLst>
              <a:ext uri="{FF2B5EF4-FFF2-40B4-BE49-F238E27FC236}">
                <a16:creationId xmlns:a16="http://schemas.microsoft.com/office/drawing/2014/main" id="{44B4B254-E576-49B6-ABC3-51F77E3098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15726"/>
          <a:stretch/>
        </p:blipFill>
        <p:spPr>
          <a:xfrm>
            <a:off x="0" y="0"/>
            <a:ext cx="73771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0B6A5807-B8DD-459E-9326-479A182D6055}"/>
              </a:ext>
            </a:extLst>
          </p:cNvPr>
          <p:cNvSpPr/>
          <p:nvPr/>
        </p:nvSpPr>
        <p:spPr>
          <a:xfrm>
            <a:off x="7984667" y="1732641"/>
            <a:ext cx="3347358" cy="1509486"/>
          </a:xfrm>
          <a:prstGeom prst="round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helmet is too small.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FA71CD41-E3E8-47CF-B31A-34493D212C21}"/>
              </a:ext>
            </a:extLst>
          </p:cNvPr>
          <p:cNvSpPr/>
          <p:nvPr/>
        </p:nvSpPr>
        <p:spPr>
          <a:xfrm>
            <a:off x="7984667" y="3428092"/>
            <a:ext cx="3347358" cy="15094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The helmet is not protecting the front of the man’s head.</a:t>
            </a:r>
          </a:p>
        </p:txBody>
      </p:sp>
      <p:sp>
        <p:nvSpPr>
          <p:cNvPr id="10" name="Rectangle: Rounded Corners 9">
            <a:hlinkClick r:id="rId6" action="ppaction://hlinksldjump"/>
            <a:extLst>
              <a:ext uri="{FF2B5EF4-FFF2-40B4-BE49-F238E27FC236}">
                <a16:creationId xmlns:a16="http://schemas.microsoft.com/office/drawing/2014/main" id="{C8A80B6B-0546-410B-9100-CF585FE23773}"/>
              </a:ext>
            </a:extLst>
          </p:cNvPr>
          <p:cNvSpPr/>
          <p:nvPr/>
        </p:nvSpPr>
        <p:spPr>
          <a:xfrm>
            <a:off x="7984669" y="5123543"/>
            <a:ext cx="3347359" cy="15094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man’s chin strap is too tight.</a:t>
            </a:r>
          </a:p>
        </p:txBody>
      </p:sp>
    </p:spTree>
    <p:extLst>
      <p:ext uri="{BB962C8B-B14F-4D97-AF65-F5344CB8AC3E}">
        <p14:creationId xmlns:p14="http://schemas.microsoft.com/office/powerpoint/2010/main" val="28251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044700"/>
            <a:ext cx="4962652" cy="4127500"/>
          </a:xfrm>
        </p:spPr>
        <p:txBody>
          <a:bodyPr>
            <a:normAutofit/>
          </a:bodyPr>
          <a:lstStyle/>
          <a:p>
            <a:r>
              <a:rPr lang="en-US" sz="4000" dirty="0"/>
              <a:t>The bicyclist can wear gloves to aid in griping the handlebars.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69" y="2044700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01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E1487E-028D-42E7-849B-5E3F4E09F8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278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D6B402F3-8E0E-4754-BD9C-4218C9472072}"/>
              </a:ext>
            </a:extLst>
          </p:cNvPr>
          <p:cNvSpPr/>
          <p:nvPr/>
        </p:nvSpPr>
        <p:spPr>
          <a:xfrm>
            <a:off x="7271657" y="1926771"/>
            <a:ext cx="3891643" cy="13843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riding on the wrong side of the road.</a:t>
            </a:r>
          </a:p>
        </p:txBody>
      </p:sp>
      <p:sp>
        <p:nvSpPr>
          <p:cNvPr id="6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68253C06-815E-4747-8163-A4EB06E1E945}"/>
              </a:ext>
            </a:extLst>
          </p:cNvPr>
          <p:cNvSpPr/>
          <p:nvPr/>
        </p:nvSpPr>
        <p:spPr>
          <a:xfrm>
            <a:off x="7271657" y="3581400"/>
            <a:ext cx="3980543" cy="13843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riding too close to the cracks in the road.</a:t>
            </a:r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6AD8DEA2-B8B7-42A1-8869-202579880F5E}"/>
              </a:ext>
            </a:extLst>
          </p:cNvPr>
          <p:cNvSpPr/>
          <p:nvPr/>
        </p:nvSpPr>
        <p:spPr>
          <a:xfrm>
            <a:off x="7271657" y="5236029"/>
            <a:ext cx="3980543" cy="13843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has lights on their </a:t>
            </a:r>
            <a:r>
              <a:rPr lang="en-US" sz="3200" dirty="0" smtClean="0">
                <a:solidFill>
                  <a:schemeClr val="tx1"/>
                </a:solidFill>
              </a:rPr>
              <a:t>bicycle.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36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E8EE-37B5-47A9-B27E-979E7324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24" y="392557"/>
            <a:ext cx="7721875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F159A-21E7-4FFB-9050-38765610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7975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We can’t tell which side of the road the biker is riding on.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EDAFE-A900-4EAA-B84D-D4BE7194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68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79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2557"/>
            <a:ext cx="76454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1" y="2121408"/>
            <a:ext cx="45847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Riding to close to the cracks could be dangerous.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142" y="21214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08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92557"/>
            <a:ext cx="7607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55356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can wear gloves to aid in griping the handlebars.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0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ar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BA2DA25E-CFFC-4EF2-B1D8-A70BFAD445E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8360" r="6542"/>
          <a:stretch/>
        </p:blipFill>
        <p:spPr>
          <a:xfrm>
            <a:off x="0" y="0"/>
            <a:ext cx="746283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9D78A2B6-D017-4696-8BD1-9C15991768BA}"/>
              </a:ext>
            </a:extLst>
          </p:cNvPr>
          <p:cNvSpPr/>
          <p:nvPr/>
        </p:nvSpPr>
        <p:spPr>
          <a:xfrm>
            <a:off x="7912100" y="1714500"/>
            <a:ext cx="3467100" cy="1447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not seated correctly.</a:t>
            </a: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97137563-4AAC-40F6-A75B-0B7590F3A23A}"/>
              </a:ext>
            </a:extLst>
          </p:cNvPr>
          <p:cNvSpPr/>
          <p:nvPr/>
        </p:nvSpPr>
        <p:spPr>
          <a:xfrm>
            <a:off x="7912100" y="3429000"/>
            <a:ext cx="3467100" cy="1447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not riding in the bike lane.</a:t>
            </a: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F6B3955A-3B65-4203-A466-DB277CF48AED}"/>
              </a:ext>
            </a:extLst>
          </p:cNvPr>
          <p:cNvSpPr/>
          <p:nvPr/>
        </p:nvSpPr>
        <p:spPr>
          <a:xfrm>
            <a:off x="7912100" y="5143500"/>
            <a:ext cx="3467100" cy="14478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does not have knee pads on.</a:t>
            </a:r>
          </a:p>
        </p:txBody>
      </p:sp>
    </p:spTree>
    <p:extLst>
      <p:ext uri="{BB962C8B-B14F-4D97-AF65-F5344CB8AC3E}">
        <p14:creationId xmlns:p14="http://schemas.microsoft.com/office/powerpoint/2010/main" val="29988660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E8EE-37B5-47A9-B27E-979E7324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24" y="392557"/>
            <a:ext cx="7721875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F159A-21E7-4FFB-9050-38765610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5308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is seated correctly.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EDAFE-A900-4EAA-B84D-D4BE7194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61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14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92557"/>
            <a:ext cx="77089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47467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lane is the special lane for bikes to ride in.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56" y="21214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65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92557"/>
            <a:ext cx="77089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57246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Knee pads are great, but the biker is not required to wear them. </a:t>
            </a:r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2325291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51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oad, outdoor, person, bicycle&#10;&#10;Description generated with very high confidence">
            <a:extLst>
              <a:ext uri="{FF2B5EF4-FFF2-40B4-BE49-F238E27FC236}">
                <a16:creationId xmlns:a16="http://schemas.microsoft.com/office/drawing/2014/main" id="{28A2C5BC-FF07-476D-B488-F5C91CBCE9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79400"/>
            <a:ext cx="7112000" cy="626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E97F0802-8CEB-4831-A1FD-402F16CBAC30}"/>
              </a:ext>
            </a:extLst>
          </p:cNvPr>
          <p:cNvSpPr/>
          <p:nvPr/>
        </p:nvSpPr>
        <p:spPr>
          <a:xfrm>
            <a:off x="7670800" y="1676400"/>
            <a:ext cx="3644900" cy="16002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The rider is not wearing appropriate shoes.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0EF9F4C3-10F8-41E4-A7E6-1DA60E3F10EB}"/>
              </a:ext>
            </a:extLst>
          </p:cNvPr>
          <p:cNvSpPr/>
          <p:nvPr/>
        </p:nvSpPr>
        <p:spPr>
          <a:xfrm>
            <a:off x="7670800" y="3409950"/>
            <a:ext cx="3644900" cy="16002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chain </a:t>
            </a:r>
            <a:r>
              <a:rPr lang="en-US" sz="3200" dirty="0">
                <a:solidFill>
                  <a:schemeClr val="tx1"/>
                </a:solidFill>
              </a:rPr>
              <a:t>is tangled.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F0DD6D11-B436-4222-968B-179DABDAA745}"/>
              </a:ext>
            </a:extLst>
          </p:cNvPr>
          <p:cNvSpPr/>
          <p:nvPr/>
        </p:nvSpPr>
        <p:spPr>
          <a:xfrm>
            <a:off x="7670800" y="5143500"/>
            <a:ext cx="3644900" cy="16002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is too big for the rider.</a:t>
            </a:r>
          </a:p>
        </p:txBody>
      </p:sp>
    </p:spTree>
    <p:extLst>
      <p:ext uri="{BB962C8B-B14F-4D97-AF65-F5344CB8AC3E}">
        <p14:creationId xmlns:p14="http://schemas.microsoft.com/office/powerpoint/2010/main" val="26537454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FCB0-44E2-4F02-A1D2-04CF4D53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6000"/>
              <a:t>Not quite! 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377B5-F78C-49AF-8BAB-22E912D1E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324100"/>
            <a:ext cx="4238752" cy="3848100"/>
          </a:xfrm>
        </p:spPr>
        <p:txBody>
          <a:bodyPr>
            <a:normAutofit/>
          </a:bodyPr>
          <a:lstStyle/>
          <a:p>
            <a:r>
              <a:rPr lang="en-US" sz="4000" dirty="0"/>
              <a:t>The helmet is not to small.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7AF4297-AB49-4494-8F11-4FE56D850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26349" y="1809750"/>
            <a:ext cx="5679851" cy="38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35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92557"/>
            <a:ext cx="7734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51531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Flip flops are not safe footwear for biking.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56" y="2189464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92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92557"/>
            <a:ext cx="77089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1625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bicycle’s </a:t>
            </a:r>
            <a:r>
              <a:rPr lang="en-US" sz="4000" dirty="0"/>
              <a:t>chain looks fine.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71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43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92557"/>
            <a:ext cx="4178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51404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is an appropriate size for the rider.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69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59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9F271B22-169A-4979-8692-04FEC51FC6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5000"/>
          <a:stretch/>
        </p:blipFill>
        <p:spPr>
          <a:xfrm>
            <a:off x="0" y="171450"/>
            <a:ext cx="6450013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357395B1-C5FC-4DC5-9A26-DFD3117321D9}"/>
              </a:ext>
            </a:extLst>
          </p:cNvPr>
          <p:cNvSpPr/>
          <p:nvPr/>
        </p:nvSpPr>
        <p:spPr>
          <a:xfrm>
            <a:off x="6921500" y="1892300"/>
            <a:ext cx="3987800" cy="147954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wearing an unsafe helmet. 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A4F19C82-0523-4A81-886C-A08E79ECA64B}"/>
              </a:ext>
            </a:extLst>
          </p:cNvPr>
          <p:cNvSpPr/>
          <p:nvPr/>
        </p:nvSpPr>
        <p:spPr>
          <a:xfrm>
            <a:off x="6921500" y="3543299"/>
            <a:ext cx="3987800" cy="14859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has a basket attached to the handlebars.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08FBB789-B7B9-4191-8914-0DF5905BB49B}"/>
              </a:ext>
            </a:extLst>
          </p:cNvPr>
          <p:cNvSpPr/>
          <p:nvPr/>
        </p:nvSpPr>
        <p:spPr>
          <a:xfrm>
            <a:off x="6921500" y="5200650"/>
            <a:ext cx="3987800" cy="14859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wearing a skirt.</a:t>
            </a:r>
          </a:p>
        </p:txBody>
      </p:sp>
    </p:spTree>
    <p:extLst>
      <p:ext uri="{BB962C8B-B14F-4D97-AF65-F5344CB8AC3E}">
        <p14:creationId xmlns:p14="http://schemas.microsoft.com/office/powerpoint/2010/main" val="3033914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685800"/>
            <a:ext cx="46609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121408"/>
            <a:ext cx="48387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is wearing an appropriate helmet.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223349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60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92557"/>
            <a:ext cx="7734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53070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biker can have a basket attached to the handlebars.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012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392557"/>
            <a:ext cx="3797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1" y="2121408"/>
            <a:ext cx="5740399" cy="4050792"/>
          </a:xfrm>
        </p:spPr>
        <p:txBody>
          <a:bodyPr>
            <a:normAutofit/>
          </a:bodyPr>
          <a:lstStyle/>
          <a:p>
            <a:r>
              <a:rPr lang="en-US" sz="4000" dirty="0"/>
              <a:t>A skirt could impede the biker’s range of motion and get tangle in the </a:t>
            </a:r>
            <a:r>
              <a:rPr lang="en-US" sz="4000" dirty="0" smtClean="0"/>
              <a:t>bicycle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14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440ECBF2-B22E-4F53-921E-F00966BB7A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9534" r="21577" b="16332"/>
          <a:stretch/>
        </p:blipFill>
        <p:spPr>
          <a:xfrm>
            <a:off x="0" y="403225"/>
            <a:ext cx="5499100" cy="605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02F87998-DE13-482A-801F-A480DDF78743}"/>
              </a:ext>
            </a:extLst>
          </p:cNvPr>
          <p:cNvSpPr/>
          <p:nvPr/>
        </p:nvSpPr>
        <p:spPr>
          <a:xfrm>
            <a:off x="6096000" y="1701798"/>
            <a:ext cx="4432300" cy="155841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is the wrong color.</a:t>
            </a:r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29539D0C-9944-4034-BD2E-C70BC1962AB2}"/>
              </a:ext>
            </a:extLst>
          </p:cNvPr>
          <p:cNvSpPr/>
          <p:nvPr/>
        </p:nvSpPr>
        <p:spPr>
          <a:xfrm>
            <a:off x="6096000" y="3426339"/>
            <a:ext cx="4432300" cy="155841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handlebars are too low.</a:t>
            </a:r>
          </a:p>
        </p:txBody>
      </p:sp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78C747C1-66FB-4968-A1BE-16F1569E221E}"/>
              </a:ext>
            </a:extLst>
          </p:cNvPr>
          <p:cNvSpPr/>
          <p:nvPr/>
        </p:nvSpPr>
        <p:spPr>
          <a:xfrm>
            <a:off x="6096000" y="5150879"/>
            <a:ext cx="4432300" cy="155841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biker’s shoes are not safe for biking.</a:t>
            </a:r>
          </a:p>
        </p:txBody>
      </p:sp>
    </p:spTree>
    <p:extLst>
      <p:ext uri="{BB962C8B-B14F-4D97-AF65-F5344CB8AC3E}">
        <p14:creationId xmlns:p14="http://schemas.microsoft.com/office/powerpoint/2010/main" val="1913132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92557"/>
            <a:ext cx="42291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44053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can be any color!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908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92557"/>
            <a:ext cx="42672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47863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handlebars are at the correct height.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05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3A28-7586-4426-9AA2-0040C16F7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Not quite!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76DA6-21C8-4EB5-B804-48FF2CF51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286000"/>
            <a:ext cx="4302252" cy="3886200"/>
          </a:xfrm>
        </p:spPr>
        <p:txBody>
          <a:bodyPr>
            <a:normAutofit/>
          </a:bodyPr>
          <a:lstStyle/>
          <a:p>
            <a:r>
              <a:rPr lang="en-US" sz="4000" dirty="0"/>
              <a:t>His chin strap looks like it fits!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6E0F4-C824-4365-9930-D01A1C2E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1899245"/>
            <a:ext cx="5681964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056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92557"/>
            <a:ext cx="35560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53817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High heels are not safe to wear when riding a </a:t>
            </a:r>
            <a:r>
              <a:rPr lang="en-US" sz="4000" dirty="0" smtClean="0"/>
              <a:t>bicycle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956" y="21214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07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a motorcycle down a street&#10;&#10;Description generated with very high confidence">
            <a:extLst>
              <a:ext uri="{FF2B5EF4-FFF2-40B4-BE49-F238E27FC236}">
                <a16:creationId xmlns:a16="http://schemas.microsoft.com/office/drawing/2014/main" id="{C8844B89-CC2D-46EB-BA0C-FF11952BDA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7450" t="21111" r="21518" b="17901"/>
          <a:stretch/>
        </p:blipFill>
        <p:spPr>
          <a:xfrm>
            <a:off x="0" y="7938"/>
            <a:ext cx="6319838" cy="6850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8FE51CC3-BBA1-43E8-B369-D64D3BEE77CD}"/>
              </a:ext>
            </a:extLst>
          </p:cNvPr>
          <p:cNvSpPr/>
          <p:nvPr/>
        </p:nvSpPr>
        <p:spPr>
          <a:xfrm>
            <a:off x="6691086" y="1828799"/>
            <a:ext cx="4686300" cy="15113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boy’s shoe is untied.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CA494CB3-D35A-48E2-B007-A665F869B0D9}"/>
              </a:ext>
            </a:extLst>
          </p:cNvPr>
          <p:cNvSpPr/>
          <p:nvPr/>
        </p:nvSpPr>
        <p:spPr>
          <a:xfrm>
            <a:off x="6691086" y="3517901"/>
            <a:ext cx="4686300" cy="15113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is too big for the boy.</a:t>
            </a:r>
          </a:p>
        </p:txBody>
      </p:sp>
      <p:sp>
        <p:nvSpPr>
          <p:cNvPr id="9" name="Rectangle: Rounded Corners 8">
            <a:hlinkClick r:id="rId6" action="ppaction://hlinksldjump"/>
            <a:extLst>
              <a:ext uri="{FF2B5EF4-FFF2-40B4-BE49-F238E27FC236}">
                <a16:creationId xmlns:a16="http://schemas.microsoft.com/office/drawing/2014/main" id="{E114AC63-B598-4C64-9E83-6A1FE1267164}"/>
              </a:ext>
            </a:extLst>
          </p:cNvPr>
          <p:cNvSpPr/>
          <p:nvPr/>
        </p:nvSpPr>
        <p:spPr>
          <a:xfrm>
            <a:off x="6691086" y="5207000"/>
            <a:ext cx="4686300" cy="15113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tires are flat.</a:t>
            </a:r>
          </a:p>
        </p:txBody>
      </p:sp>
    </p:spTree>
    <p:extLst>
      <p:ext uri="{BB962C8B-B14F-4D97-AF65-F5344CB8AC3E}">
        <p14:creationId xmlns:p14="http://schemas.microsoft.com/office/powerpoint/2010/main" val="1719254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92557"/>
            <a:ext cx="35687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54960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boy’s shoe is untied and </a:t>
            </a:r>
            <a:r>
              <a:rPr lang="en-US" sz="4000" dirty="0" smtClean="0"/>
              <a:t>it could </a:t>
            </a:r>
            <a:r>
              <a:rPr lang="en-US" sz="4000" dirty="0"/>
              <a:t>get caught on a part of the bike.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1408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42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92557"/>
            <a:ext cx="4305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50007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is a correct size for the boy.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69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70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92557"/>
            <a:ext cx="42164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2121408"/>
            <a:ext cx="4648200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tires look properly inflated.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223349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73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E897FBFE-F743-4D14-B758-5BFC1BF21A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44450"/>
            <a:ext cx="5524500" cy="676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0A7D8EE3-BB6D-4681-A728-DB2B1D1113CA}"/>
              </a:ext>
            </a:extLst>
          </p:cNvPr>
          <p:cNvSpPr/>
          <p:nvPr/>
        </p:nvSpPr>
        <p:spPr>
          <a:xfrm>
            <a:off x="6096000" y="1600200"/>
            <a:ext cx="4559300" cy="1574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man is wearing a helmet.</a:t>
            </a:r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CB1DF726-4EFF-40D0-90D6-CC53F79AFB7C}"/>
              </a:ext>
            </a:extLst>
          </p:cNvPr>
          <p:cNvSpPr/>
          <p:nvPr/>
        </p:nvSpPr>
        <p:spPr>
          <a:xfrm>
            <a:off x="6096000" y="3419475"/>
            <a:ext cx="4559300" cy="1574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man is too big for the </a:t>
            </a:r>
            <a:r>
              <a:rPr lang="en-US" sz="3200" dirty="0" smtClean="0">
                <a:solidFill>
                  <a:schemeClr val="tx1"/>
                </a:solidFill>
              </a:rPr>
              <a:t>bicycle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CF04B346-A8EE-4557-8050-C37C9971098E}"/>
              </a:ext>
            </a:extLst>
          </p:cNvPr>
          <p:cNvSpPr/>
          <p:nvPr/>
        </p:nvSpPr>
        <p:spPr>
          <a:xfrm>
            <a:off x="6096000" y="5238750"/>
            <a:ext cx="4559300" cy="1574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 </a:t>
            </a:r>
            <a:r>
              <a:rPr lang="en-US" sz="3200" dirty="0">
                <a:solidFill>
                  <a:schemeClr val="tx1"/>
                </a:solidFill>
              </a:rPr>
              <a:t>has training wheels.</a:t>
            </a:r>
          </a:p>
        </p:txBody>
      </p:sp>
    </p:spTree>
    <p:extLst>
      <p:ext uri="{BB962C8B-B14F-4D97-AF65-F5344CB8AC3E}">
        <p14:creationId xmlns:p14="http://schemas.microsoft.com/office/powerpoint/2010/main" val="2282130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2557"/>
            <a:ext cx="4305301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9" y="2070608"/>
            <a:ext cx="45816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man is not wearing a helmet.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172549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17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48" y="685800"/>
            <a:ext cx="3539597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5101697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is much </a:t>
            </a:r>
            <a:r>
              <a:rPr lang="en-US" sz="4000" dirty="0" smtClean="0"/>
              <a:t>too </a:t>
            </a:r>
            <a:r>
              <a:rPr lang="en-US" sz="4000" dirty="0"/>
              <a:t>small for the man.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56" y="2361041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92557"/>
            <a:ext cx="43434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8102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A bike can have training wheels.</a:t>
            </a:r>
            <a:br>
              <a:rPr lang="en-US" sz="4000" dirty="0"/>
            </a:b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0" y="2223349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40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hlinkClick r:id="rId2" action="ppaction://hlinksldjump"/>
            <a:extLst>
              <a:ext uri="{FF2B5EF4-FFF2-40B4-BE49-F238E27FC236}">
                <a16:creationId xmlns:a16="http://schemas.microsoft.com/office/drawing/2014/main" id="{4AAFD174-7B40-4B51-9B85-B372A1C17221}"/>
              </a:ext>
            </a:extLst>
          </p:cNvPr>
          <p:cNvSpPr/>
          <p:nvPr/>
        </p:nvSpPr>
        <p:spPr>
          <a:xfrm>
            <a:off x="6498771" y="2071914"/>
            <a:ext cx="4562931" cy="13570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talking on his cell phone.</a:t>
            </a:r>
          </a:p>
        </p:txBody>
      </p:sp>
      <p:pic>
        <p:nvPicPr>
          <p:cNvPr id="11" name="Content Placeholder 10" descr="A person riding a bicycle on a lake&#10;&#10;Description generated with high confidence">
            <a:extLst>
              <a:ext uri="{FF2B5EF4-FFF2-40B4-BE49-F238E27FC236}">
                <a16:creationId xmlns:a16="http://schemas.microsoft.com/office/drawing/2014/main" id="{C3531629-DE22-492A-BF24-A747DA8991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279400"/>
            <a:ext cx="6035675" cy="628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D292C614-8C5E-44CE-A162-630B6B2F16E0}"/>
              </a:ext>
            </a:extLst>
          </p:cNvPr>
          <p:cNvSpPr/>
          <p:nvPr/>
        </p:nvSpPr>
        <p:spPr>
          <a:xfrm>
            <a:off x="6498771" y="3733800"/>
            <a:ext cx="4562930" cy="13570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bike </a:t>
            </a:r>
            <a:r>
              <a:rPr lang="en-US" sz="3200" dirty="0">
                <a:solidFill>
                  <a:schemeClr val="tx1"/>
                </a:solidFill>
              </a:rPr>
              <a:t>is red.</a:t>
            </a:r>
          </a:p>
        </p:txBody>
      </p:sp>
      <p:sp>
        <p:nvSpPr>
          <p:cNvPr id="14" name="Rectangle: Rounded Corners 13">
            <a:hlinkClick r:id="rId6" action="ppaction://hlinksldjump"/>
            <a:extLst>
              <a:ext uri="{FF2B5EF4-FFF2-40B4-BE49-F238E27FC236}">
                <a16:creationId xmlns:a16="http://schemas.microsoft.com/office/drawing/2014/main" id="{62D996AC-6C3F-4AEE-85F7-DF655C58A68E}"/>
              </a:ext>
            </a:extLst>
          </p:cNvPr>
          <p:cNvSpPr/>
          <p:nvPr/>
        </p:nvSpPr>
        <p:spPr>
          <a:xfrm>
            <a:off x="6498771" y="5321300"/>
            <a:ext cx="4562930" cy="135708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smtClean="0">
                <a:solidFill>
                  <a:schemeClr val="tx1"/>
                </a:solidFill>
              </a:rPr>
              <a:t>bicycle’s </a:t>
            </a:r>
            <a:r>
              <a:rPr lang="en-US" sz="3200" dirty="0">
                <a:solidFill>
                  <a:schemeClr val="tx1"/>
                </a:solidFill>
              </a:rPr>
              <a:t>wheels are too big.</a:t>
            </a:r>
          </a:p>
        </p:txBody>
      </p:sp>
    </p:spTree>
    <p:extLst>
      <p:ext uri="{BB962C8B-B14F-4D97-AF65-F5344CB8AC3E}">
        <p14:creationId xmlns:p14="http://schemas.microsoft.com/office/powerpoint/2010/main" val="25897943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39CE-5AB3-44E1-9E5C-652CCF2E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92557"/>
            <a:ext cx="7061200" cy="1244219"/>
          </a:xfrm>
        </p:spPr>
        <p:txBody>
          <a:bodyPr>
            <a:normAutofit/>
          </a:bodyPr>
          <a:lstStyle/>
          <a:p>
            <a:r>
              <a:rPr lang="en-US" sz="60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9ABE-F557-49C5-B1A5-4F5F20C0F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2536" y="1891792"/>
            <a:ext cx="5007864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helmet does not pass the </a:t>
            </a:r>
            <a:r>
              <a:rPr lang="en-US" sz="4000" dirty="0" smtClean="0"/>
              <a:t>eyebrow </a:t>
            </a:r>
            <a:r>
              <a:rPr lang="en-US" sz="4000" dirty="0"/>
              <a:t>test, so it is not protecting the front of his head.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nextslide"/>
              </a:rPr>
              <a:t>Continue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ABFA3-13B9-4773-A1F0-CF8F8A21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6938" y="2438400"/>
            <a:ext cx="3304744" cy="3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49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26" y="685800"/>
            <a:ext cx="3774874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60548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It is dangerous and distracting for a biker to be on their cell phone while riding.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0741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124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92557"/>
            <a:ext cx="7607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47101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A bike can be any color!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2223349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56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85800"/>
            <a:ext cx="4226052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44815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bicycle’s </a:t>
            </a:r>
            <a:r>
              <a:rPr lang="en-US" sz="4000" dirty="0"/>
              <a:t>wheels are a correct size.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7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EE78D714-ABB4-4C50-A8CE-11A4DCD7EF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32733" t="7681" r="7861" b="9292"/>
          <a:stretch/>
        </p:blipFill>
        <p:spPr>
          <a:xfrm>
            <a:off x="0" y="74613"/>
            <a:ext cx="6270625" cy="658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F012FA92-08B0-4546-A4F9-F7F632980E0F}"/>
              </a:ext>
            </a:extLst>
          </p:cNvPr>
          <p:cNvSpPr/>
          <p:nvPr/>
        </p:nvSpPr>
        <p:spPr>
          <a:xfrm>
            <a:off x="6629395" y="1714500"/>
            <a:ext cx="4305305" cy="1480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riding on the wrong side of the road.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E43DB3D0-D6C7-4535-89CE-6BEAE200EE10}"/>
              </a:ext>
            </a:extLst>
          </p:cNvPr>
          <p:cNvSpPr/>
          <p:nvPr/>
        </p:nvSpPr>
        <p:spPr>
          <a:xfrm>
            <a:off x="6629395" y="3449031"/>
            <a:ext cx="4305305" cy="1480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has the wrong type of shoes.</a:t>
            </a:r>
          </a:p>
        </p:txBody>
      </p:sp>
      <p:sp>
        <p:nvSpPr>
          <p:cNvPr id="9" name="Rectangle: Rounded Corners 8">
            <a:hlinkClick r:id="rId6" action="ppaction://hlinksldjump"/>
            <a:extLst>
              <a:ext uri="{FF2B5EF4-FFF2-40B4-BE49-F238E27FC236}">
                <a16:creationId xmlns:a16="http://schemas.microsoft.com/office/drawing/2014/main" id="{5C5A390C-318A-4A5F-B690-A35422E00F6D}"/>
              </a:ext>
            </a:extLst>
          </p:cNvPr>
          <p:cNvSpPr/>
          <p:nvPr/>
        </p:nvSpPr>
        <p:spPr>
          <a:xfrm>
            <a:off x="6629395" y="5183563"/>
            <a:ext cx="4305305" cy="14804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biker is wearing headphones.</a:t>
            </a:r>
          </a:p>
        </p:txBody>
      </p:sp>
    </p:spTree>
    <p:extLst>
      <p:ext uri="{BB962C8B-B14F-4D97-AF65-F5344CB8AC3E}">
        <p14:creationId xmlns:p14="http://schemas.microsoft.com/office/powerpoint/2010/main" val="3809054656"/>
      </p:ext>
    </p:extLst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0657"/>
            <a:ext cx="44323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9" y="2121408"/>
            <a:ext cx="5141961" cy="4050792"/>
          </a:xfrm>
        </p:spPr>
        <p:txBody>
          <a:bodyPr>
            <a:normAutofit/>
          </a:bodyPr>
          <a:lstStyle/>
          <a:p>
            <a:r>
              <a:rPr lang="en-US" sz="4000" dirty="0"/>
              <a:t>We can’t tell if the biker is riding on the correct side of the road.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1144"/>
      </p:ext>
    </p:extLst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C121E-FCC4-4C41-B163-C57B42DD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92557"/>
            <a:ext cx="44577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A76E-FF31-4CE4-A976-BD3D06A5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8" y="2121408"/>
            <a:ext cx="4822952" cy="4050792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bicycle </a:t>
            </a:r>
            <a:r>
              <a:rPr lang="en-US" sz="4000" dirty="0"/>
              <a:t>is wearing appropriate shoes.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1B555-5157-4631-85BD-EF3ABFE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2223349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63695"/>
      </p:ext>
    </p:extLst>
  </p:cSld>
  <p:clrMapOvr>
    <a:masterClrMapping/>
  </p:clrMapOvr>
  <p:transition spd="med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5A4-08BC-44A5-BB9C-64B75A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2557"/>
            <a:ext cx="3771900" cy="1244219"/>
          </a:xfrm>
        </p:spPr>
        <p:txBody>
          <a:bodyPr>
            <a:normAutofit/>
          </a:bodyPr>
          <a:lstStyle/>
          <a:p>
            <a:r>
              <a:rPr lang="en-US" sz="6600" dirty="0"/>
              <a:t>Correct!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63E-F0A5-4E0F-AA76-A6381A414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349" y="2121408"/>
            <a:ext cx="5915152" cy="4050792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It is dangerous and distracting for a biker to have headphones on while riding, because they won’t be able to hear as well.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hlinkClick r:id="rId2" action="ppaction://hlinksldjump"/>
              </a:rPr>
              <a:t>Continue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9613F-BB61-40D0-A2BA-2E3FA844D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556" y="2240137"/>
            <a:ext cx="330431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14967"/>
      </p:ext>
    </p:extLst>
  </p:cSld>
  <p:clrMapOvr>
    <a:masterClrMapping/>
  </p:clrMapOvr>
  <p:transition spd="med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B41A5-34E2-42AD-93A2-5DEC2C60E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0359" y="1364482"/>
            <a:ext cx="5012871" cy="4582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Great job figuring our what was wrong with the pictures!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68215-AF40-4482-8C8C-C0D338B1B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5" y="1775626"/>
            <a:ext cx="3891519" cy="330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4828250"/>
      </p:ext>
    </p:extLst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B41A5-34E2-42AD-93A2-5DEC2C60E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829" y="1845129"/>
            <a:ext cx="4082142" cy="412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What do you think a safe cyclist looks like?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2BED3-8748-41D8-8341-4FF8E482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60" y="1115367"/>
            <a:ext cx="3718882" cy="4627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0628568"/>
      </p:ext>
    </p:extLst>
  </p:cSld>
  <p:clrMapOvr>
    <a:masterClrMapping/>
  </p:clrMapOvr>
  <p:transition spd="med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68A54677-38F5-4C64-8EE9-FA7CBE5EA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854" r="1" b="1"/>
          <a:stretch/>
        </p:blipFill>
        <p:spPr>
          <a:xfrm>
            <a:off x="307249" y="1289537"/>
            <a:ext cx="3487036" cy="5146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0B1D3-7896-4FD0-9014-3DB5CCBE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65" y="266680"/>
            <a:ext cx="9276443" cy="1128776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safe cyclist is…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6327B09-E0F8-40E3-A314-AE9308D219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494127">
            <a:off x="4297284" y="2587763"/>
            <a:ext cx="6826882" cy="3618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483271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pink hat&#10;&#10;Description generated with very high confidence">
            <a:extLst>
              <a:ext uri="{FF2B5EF4-FFF2-40B4-BE49-F238E27FC236}">
                <a16:creationId xmlns:a16="http://schemas.microsoft.com/office/drawing/2014/main" id="{2EF34442-67AC-4D14-83D2-5B9C9EC6AB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868" t="2254" r="5414"/>
          <a:stretch/>
        </p:blipFill>
        <p:spPr>
          <a:xfrm>
            <a:off x="0" y="522288"/>
            <a:ext cx="7645400" cy="581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A56A2CA8-B1F2-4D65-97AA-F6C1116F00BB}"/>
              </a:ext>
            </a:extLst>
          </p:cNvPr>
          <p:cNvSpPr/>
          <p:nvPr/>
        </p:nvSpPr>
        <p:spPr>
          <a:xfrm>
            <a:off x="8267698" y="1799409"/>
            <a:ext cx="3233057" cy="1437567"/>
          </a:xfrm>
          <a:prstGeom prst="round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Her helmet is pink.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C6BB6BFD-16B8-4043-9978-3AB2692517C0}"/>
              </a:ext>
            </a:extLst>
          </p:cNvPr>
          <p:cNvSpPr/>
          <p:nvPr/>
        </p:nvSpPr>
        <p:spPr>
          <a:xfrm>
            <a:off x="8267698" y="3428999"/>
            <a:ext cx="3233057" cy="143756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Her helmet is on backwards.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265FB20D-FB45-4220-8A94-92F9F11E957E}"/>
              </a:ext>
            </a:extLst>
          </p:cNvPr>
          <p:cNvSpPr/>
          <p:nvPr/>
        </p:nvSpPr>
        <p:spPr>
          <a:xfrm>
            <a:off x="8267698" y="5073755"/>
            <a:ext cx="3233057" cy="143756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Her chin strap is not tight enough.</a:t>
            </a:r>
          </a:p>
        </p:txBody>
      </p:sp>
    </p:spTree>
    <p:extLst>
      <p:ext uri="{BB962C8B-B14F-4D97-AF65-F5344CB8AC3E}">
        <p14:creationId xmlns:p14="http://schemas.microsoft.com/office/powerpoint/2010/main" val="470980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03C2A-37CD-4CDD-A75A-DEB9C30A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3" y="637735"/>
            <a:ext cx="10972800" cy="615553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Uses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signals</a:t>
            </a:r>
          </a:p>
        </p:txBody>
      </p:sp>
      <p:pic>
        <p:nvPicPr>
          <p:cNvPr id="5" name="Content Placeholder 4" descr="A person riding on the back of a bicycle&#10;&#10;Description generated with high confidence">
            <a:extLst>
              <a:ext uri="{FF2B5EF4-FFF2-40B4-BE49-F238E27FC236}">
                <a16:creationId xmlns:a16="http://schemas.microsoft.com/office/drawing/2014/main" id="{DB02846F-4645-40A9-B094-E0F261AACF5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4093" y="1524366"/>
            <a:ext cx="7076098" cy="484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998390"/>
      </p:ext>
    </p:extLst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8DC6-F8E3-4B1F-A311-13F7CA6CA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615553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Wears appropriate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</a:t>
            </a:r>
          </a:p>
        </p:txBody>
      </p:sp>
      <p:pic>
        <p:nvPicPr>
          <p:cNvPr id="5" name="Content Placeholder 4" descr="A close up of a bag&#10;&#10;Description generated with high confidence">
            <a:extLst>
              <a:ext uri="{FF2B5EF4-FFF2-40B4-BE49-F238E27FC236}">
                <a16:creationId xmlns:a16="http://schemas.microsoft.com/office/drawing/2014/main" id="{8D2B167A-8CFB-4383-848B-6320C6840D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229951">
            <a:off x="7164022" y="2174388"/>
            <a:ext cx="3375025" cy="3567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close up of a helmet&#10;&#10;Description generated with high confidence">
            <a:extLst>
              <a:ext uri="{FF2B5EF4-FFF2-40B4-BE49-F238E27FC236}">
                <a16:creationId xmlns:a16="http://schemas.microsoft.com/office/drawing/2014/main" id="{9724E176-8D15-4F1D-9C5D-5E6BBBCF1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97966" y="3429000"/>
            <a:ext cx="3362325" cy="2672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8C54740D-A533-4A82-981C-3EC9841DB6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24" t="2847" r="25521"/>
          <a:stretch/>
        </p:blipFill>
        <p:spPr>
          <a:xfrm>
            <a:off x="932090" y="1865376"/>
            <a:ext cx="2415267" cy="4764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233281"/>
      </p:ext>
    </p:extLst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FC98E-4087-4395-9BB7-375E26D8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58" y="696351"/>
            <a:ext cx="10972800" cy="109728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Puts their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on correctly</a:t>
            </a:r>
          </a:p>
        </p:txBody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78DB6E0-C566-41F2-BB48-580BC5178A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" y="1793631"/>
            <a:ext cx="7233871" cy="4504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2376880"/>
      </p:ext>
    </p:extLst>
  </p:cSld>
  <p:clrMapOvr>
    <a:masterClrMapping/>
  </p:clrMapOvr>
  <p:transition spd="med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2EDA-D3A2-49C0-BF7C-7CB8166A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2535"/>
            <a:ext cx="8487508" cy="10972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Rides on the </a:t>
            </a:r>
            <a:r>
              <a:rPr lang="en-US" sz="4400" dirty="0">
                <a:solidFill>
                  <a:srgbClr val="FF0000"/>
                </a:solidFill>
              </a:rPr>
              <a:t>Right side</a:t>
            </a:r>
            <a:r>
              <a:rPr lang="en-US" sz="4400" dirty="0"/>
              <a:t> of the road or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the </a:t>
            </a:r>
            <a:r>
              <a:rPr lang="en-US" sz="4400" dirty="0" smtClean="0">
                <a:solidFill>
                  <a:srgbClr val="FF0000"/>
                </a:solidFill>
              </a:rPr>
              <a:t>Bicycle </a:t>
            </a:r>
            <a:r>
              <a:rPr lang="en-US" sz="4400" dirty="0">
                <a:solidFill>
                  <a:srgbClr val="FF0000"/>
                </a:solidFill>
              </a:rPr>
              <a:t>lane</a:t>
            </a:r>
            <a:endParaRPr lang="en-US" sz="4400" dirty="0"/>
          </a:p>
        </p:txBody>
      </p:sp>
      <p:pic>
        <p:nvPicPr>
          <p:cNvPr id="5" name="Content Placeholder 4" descr="A person riding a bicycle on a city street&#10;&#10;Description generated with very high confidence">
            <a:extLst>
              <a:ext uri="{FF2B5EF4-FFF2-40B4-BE49-F238E27FC236}">
                <a16:creationId xmlns:a16="http://schemas.microsoft.com/office/drawing/2014/main" id="{4421CC4E-EE2F-4C2C-9362-C46EDB7F6E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336800"/>
            <a:ext cx="5611813" cy="36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riding a bicycle on a city street&#10;&#10;Description generated with very high confidence">
            <a:extLst>
              <a:ext uri="{FF2B5EF4-FFF2-40B4-BE49-F238E27FC236}">
                <a16:creationId xmlns:a16="http://schemas.microsoft.com/office/drawing/2014/main" id="{5BFD7138-BBC8-4213-8F91-83DC9703D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9306" y="2305391"/>
            <a:ext cx="4802995" cy="3708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1577806"/>
      </p:ext>
    </p:extLst>
  </p:cSld>
  <p:clrMapOvr>
    <a:masterClrMapping/>
  </p:clrMapOvr>
  <p:transition spd="med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C74F3846-516E-405F-819D-851AA59FAC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70504" y="451995"/>
            <a:ext cx="4529138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1E6E60D-D6C0-49D6-8E6F-6C4265CD3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190" y="451995"/>
            <a:ext cx="3877695" cy="3209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1F150-6683-4BB2-BBD3-A875C3134DE9}"/>
              </a:ext>
            </a:extLst>
          </p:cNvPr>
          <p:cNvSpPr txBox="1"/>
          <p:nvPr/>
        </p:nvSpPr>
        <p:spPr>
          <a:xfrm>
            <a:off x="370504" y="4012439"/>
            <a:ext cx="4814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a </a:t>
            </a:r>
            <a:r>
              <a:rPr lang="en-US" sz="2400" dirty="0" smtClean="0"/>
              <a:t>bicycle </a:t>
            </a:r>
            <a:r>
              <a:rPr lang="en-US" sz="2400" dirty="0"/>
              <a:t>lane. Specifically, made only for </a:t>
            </a:r>
            <a:r>
              <a:rPr lang="en-US" sz="2400" dirty="0" smtClean="0"/>
              <a:t>bicycles </a:t>
            </a:r>
            <a:r>
              <a:rPr lang="en-US" sz="2400" dirty="0"/>
              <a:t>to </a:t>
            </a:r>
            <a:r>
              <a:rPr lang="en-US" sz="2400" dirty="0" smtClean="0"/>
              <a:t>ride. </a:t>
            </a:r>
            <a:r>
              <a:rPr lang="en-US" sz="2400" dirty="0"/>
              <a:t>Cars are not legally allowed to drive over or in this lane.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092B0-7C34-438F-B537-453B5B0F2AC7}"/>
              </a:ext>
            </a:extLst>
          </p:cNvPr>
          <p:cNvSpPr txBox="1"/>
          <p:nvPr/>
        </p:nvSpPr>
        <p:spPr>
          <a:xfrm>
            <a:off x="5185075" y="3873499"/>
            <a:ext cx="4339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a shared lane. This lane is shared between cars and </a:t>
            </a:r>
            <a:r>
              <a:rPr lang="en-US" sz="2400" dirty="0" smtClean="0"/>
              <a:t>bicycles</a:t>
            </a:r>
            <a:r>
              <a:rPr lang="en-US" sz="2400" dirty="0"/>
              <a:t>. Both car drivers and bikers should travel using caution.</a:t>
            </a:r>
          </a:p>
        </p:txBody>
      </p:sp>
    </p:spTree>
    <p:extLst>
      <p:ext uri="{BB962C8B-B14F-4D97-AF65-F5344CB8AC3E}">
        <p14:creationId xmlns:p14="http://schemas.microsoft.com/office/powerpoint/2010/main" val="4156860168"/>
      </p:ext>
    </p:extLst>
  </p:cSld>
  <p:clrMapOvr>
    <a:masterClrMapping/>
  </p:clrMapOvr>
  <p:transition spd="med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7748E-6B37-4546-A10D-932CE8AA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17" y="637032"/>
            <a:ext cx="10058400" cy="61555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with others</a:t>
            </a:r>
          </a:p>
        </p:txBody>
      </p:sp>
      <p:pic>
        <p:nvPicPr>
          <p:cNvPr id="5" name="Content Placeholder 4" descr="A person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8665C189-9BB2-4CBF-83C8-70373B5FD4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093913"/>
            <a:ext cx="4787900" cy="396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outdoor, person, ground, building&#10;&#10;Description generated with very high confidence">
            <a:extLst>
              <a:ext uri="{FF2B5EF4-FFF2-40B4-BE49-F238E27FC236}">
                <a16:creationId xmlns:a16="http://schemas.microsoft.com/office/drawing/2014/main" id="{5D11E02B-6F18-47CF-B452-A0271608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039" y="1837654"/>
            <a:ext cx="3927348" cy="261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84DC8-548C-4EDD-847C-633EBE9BD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302" y="3252267"/>
            <a:ext cx="3284765" cy="218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124897"/>
      </p:ext>
    </p:extLst>
  </p:cSld>
  <p:clrMapOvr>
    <a:masterClrMapping/>
  </p:clrMapOvr>
  <p:transition spd="med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F863-5DCC-4976-B330-7F1581BB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Gives vehicles plenty of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C1AFDC-B1BC-47B1-8F05-10A130AC7F6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36713"/>
            <a:ext cx="7299325" cy="427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3824424"/>
      </p:ext>
    </p:extLst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F863-5DCC-4976-B330-7F1581BB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12" y="373824"/>
            <a:ext cx="3464250" cy="124421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job!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975FE9-F137-4CD2-BD6F-88F3BE8499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19280" y="2500592"/>
            <a:ext cx="4706937" cy="3567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8BCA7-8BC0-472B-9049-1CC5CD67A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3" y="2500592"/>
            <a:ext cx="4706520" cy="3578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CD2C21-BC3D-4906-BDE9-347C49F5745F}"/>
              </a:ext>
            </a:extLst>
          </p:cNvPr>
          <p:cNvSpPr txBox="1"/>
          <p:nvPr/>
        </p:nvSpPr>
        <p:spPr>
          <a:xfrm>
            <a:off x="854637" y="1618043"/>
            <a:ext cx="331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Ride Safely!</a:t>
            </a:r>
          </a:p>
        </p:txBody>
      </p:sp>
    </p:spTree>
    <p:extLst>
      <p:ext uri="{BB962C8B-B14F-4D97-AF65-F5344CB8AC3E}">
        <p14:creationId xmlns:p14="http://schemas.microsoft.com/office/powerpoint/2010/main" val="146006637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B1BE-2047-455B-9EE0-CE66ACE2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92557"/>
            <a:ext cx="4483100" cy="923330"/>
          </a:xfrm>
        </p:spPr>
        <p:txBody>
          <a:bodyPr/>
          <a:lstStyle/>
          <a:p>
            <a:r>
              <a:rPr lang="en-US" sz="6000" dirty="0"/>
              <a:t>Not quite!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7D7F2-1FFF-4974-AAA4-1CF967117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839" y="2121408"/>
            <a:ext cx="4113261" cy="405079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Bicycle </a:t>
            </a:r>
            <a:r>
              <a:rPr lang="en-US" sz="4400" dirty="0"/>
              <a:t>helmets can be any color!</a:t>
            </a:r>
          </a:p>
          <a:p>
            <a:endParaRPr lang="en-US" sz="4400" dirty="0"/>
          </a:p>
          <a:p>
            <a:pPr marL="0" indent="0">
              <a:buNone/>
            </a:pPr>
            <a:r>
              <a:rPr lang="en-US" sz="4400" dirty="0">
                <a:hlinkClick r:id="" action="ppaction://hlinkshowjump?jump=lastslideviewed"/>
              </a:rPr>
              <a:t>Try Again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DFE4D-CCC3-4F50-9C67-EC268932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2121408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35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38E7-3B81-45C3-88D0-C1CB56EA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92557"/>
            <a:ext cx="7261352" cy="1244219"/>
          </a:xfrm>
        </p:spPr>
        <p:txBody>
          <a:bodyPr>
            <a:normAutofit/>
          </a:bodyPr>
          <a:lstStyle/>
          <a:p>
            <a:r>
              <a:rPr lang="en-US" sz="6000" dirty="0"/>
              <a:t>Not quite!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5EE0-3699-4C86-B05E-F07B6B0A8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093976"/>
            <a:ext cx="5026152" cy="4078224"/>
          </a:xfrm>
        </p:spPr>
        <p:txBody>
          <a:bodyPr>
            <a:normAutofit/>
          </a:bodyPr>
          <a:lstStyle/>
          <a:p>
            <a:r>
              <a:rPr lang="en-US" sz="4000" dirty="0"/>
              <a:t>Her helmet is not backwards.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" action="ppaction://hlinkshowjump?jump=lastslideviewed"/>
              </a:rPr>
              <a:t>Try Again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1E2CC-4DA0-49A0-9F63-8A9586511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988145"/>
            <a:ext cx="5688061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46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G TS 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- ACG" id="{0C7F4490-7FF7-4F37-BF65-132C147102E7}" vid="{89B53731-D382-4C64-8FE6-BBD1CEED1F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ACG TS PP</Template>
  <TotalTime>2756</TotalTime>
  <Words>1297</Words>
  <Application>Microsoft Office PowerPoint</Application>
  <PresentationFormat>Widescreen</PresentationFormat>
  <Paragraphs>235</Paragraphs>
  <Slides>77</Slides>
  <Notes>0</Notes>
  <HiddenSlides>48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ACG TS PP</vt:lpstr>
      <vt:lpstr>Staying Safe on Your Bicycle</vt:lpstr>
      <vt:lpstr>What’s wrong with this picture?</vt:lpstr>
      <vt:lpstr>PowerPoint Presentation</vt:lpstr>
      <vt:lpstr>Not quite! </vt:lpstr>
      <vt:lpstr>Not quite! </vt:lpstr>
      <vt:lpstr>Correct!</vt:lpstr>
      <vt:lpstr>PowerPoint Presentation</vt:lpstr>
      <vt:lpstr>Not quite!</vt:lpstr>
      <vt:lpstr>Not quite! </vt:lpstr>
      <vt:lpstr>Correct!</vt:lpstr>
      <vt:lpstr>PowerPoint Presentation</vt:lpstr>
      <vt:lpstr>Correct!</vt:lpstr>
      <vt:lpstr>Not quite!</vt:lpstr>
      <vt:lpstr>Not quite!</vt:lpstr>
      <vt:lpstr>PowerPoint Presentation</vt:lpstr>
      <vt:lpstr>Not quite!</vt:lpstr>
      <vt:lpstr>Not quite!</vt:lpstr>
      <vt:lpstr>Correct!</vt:lpstr>
      <vt:lpstr>PowerPoint Presentation</vt:lpstr>
      <vt:lpstr>Not quite!</vt:lpstr>
      <vt:lpstr>Correct!</vt:lpstr>
      <vt:lpstr>Not quite!</vt:lpstr>
      <vt:lpstr>PowerPoint Presentation</vt:lpstr>
      <vt:lpstr>Not quite!</vt:lpstr>
      <vt:lpstr>Not quite!</vt:lpstr>
      <vt:lpstr>Correct!</vt:lpstr>
      <vt:lpstr>PowerPoint Presentation</vt:lpstr>
      <vt:lpstr>Correct!</vt:lpstr>
      <vt:lpstr>Not quite!</vt:lpstr>
      <vt:lpstr>Not quite!</vt:lpstr>
      <vt:lpstr>PowerPoint Presentation</vt:lpstr>
      <vt:lpstr>Not quite!</vt:lpstr>
      <vt:lpstr>Correct!</vt:lpstr>
      <vt:lpstr>Not quite!</vt:lpstr>
      <vt:lpstr>PowerPoint Presentation</vt:lpstr>
      <vt:lpstr>Not quite!</vt:lpstr>
      <vt:lpstr>Correct!</vt:lpstr>
      <vt:lpstr>Not quite!</vt:lpstr>
      <vt:lpstr>PowerPoint Presentation</vt:lpstr>
      <vt:lpstr>Correct!</vt:lpstr>
      <vt:lpstr>Not quite!</vt:lpstr>
      <vt:lpstr>Not quite!</vt:lpstr>
      <vt:lpstr>PowerPoint Presentation</vt:lpstr>
      <vt:lpstr>Not quite!</vt:lpstr>
      <vt:lpstr>Not quite!</vt:lpstr>
      <vt:lpstr>Correct!</vt:lpstr>
      <vt:lpstr>PowerPoint Presentation</vt:lpstr>
      <vt:lpstr>Not quite!</vt:lpstr>
      <vt:lpstr>Not quite!</vt:lpstr>
      <vt:lpstr>Correct!</vt:lpstr>
      <vt:lpstr>PowerPoint Presentation</vt:lpstr>
      <vt:lpstr>Correct!</vt:lpstr>
      <vt:lpstr>Not quite!</vt:lpstr>
      <vt:lpstr>Not quite!</vt:lpstr>
      <vt:lpstr>PowerPoint Presentation</vt:lpstr>
      <vt:lpstr>Not quite!</vt:lpstr>
      <vt:lpstr>Correct!</vt:lpstr>
      <vt:lpstr>Not quite!</vt:lpstr>
      <vt:lpstr>PowerPoint Presentation</vt:lpstr>
      <vt:lpstr>Correct!</vt:lpstr>
      <vt:lpstr>Not quite!</vt:lpstr>
      <vt:lpstr>Not quite!</vt:lpstr>
      <vt:lpstr>PowerPoint Presentation</vt:lpstr>
      <vt:lpstr>Not quite!</vt:lpstr>
      <vt:lpstr>Not quite!</vt:lpstr>
      <vt:lpstr>Correct!</vt:lpstr>
      <vt:lpstr>PowerPoint Presentation</vt:lpstr>
      <vt:lpstr>PowerPoint Presentation</vt:lpstr>
      <vt:lpstr>A safe cyclist is…  Visible</vt:lpstr>
      <vt:lpstr>Uses hand signals</vt:lpstr>
      <vt:lpstr>Wears appropriate gear</vt:lpstr>
      <vt:lpstr>Puts their helmet on correctly</vt:lpstr>
      <vt:lpstr>Rides on the Right side of the road or  the Bicycle lane</vt:lpstr>
      <vt:lpstr>PowerPoint Presentation</vt:lpstr>
      <vt:lpstr>Communicates with others</vt:lpstr>
      <vt:lpstr>Gives vehicles plenty of space</vt:lpstr>
      <vt:lpstr>Great job!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Safe on Your Bike</dc:title>
  <dc:creator>Frageorgia, Joanna</dc:creator>
  <cp:lastModifiedBy>Lindstam, Bettina</cp:lastModifiedBy>
  <cp:revision>84</cp:revision>
  <dcterms:created xsi:type="dcterms:W3CDTF">2018-03-21T17:43:30Z</dcterms:created>
  <dcterms:modified xsi:type="dcterms:W3CDTF">2021-07-07T13:56:34Z</dcterms:modified>
</cp:coreProperties>
</file>